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65" r:id="rId6"/>
    <p:sldId id="259" r:id="rId7"/>
    <p:sldId id="266" r:id="rId8"/>
    <p:sldId id="260" r:id="rId9"/>
    <p:sldId id="267" r:id="rId10"/>
    <p:sldId id="261"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65" d="100"/>
          <a:sy n="65" d="100"/>
        </p:scale>
        <p:origin x="66"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96664-0C95-4F2C-9E8E-6B1A80FCC77A}" type="datetimeFigureOut">
              <a:rPr lang="en-US" smtClean="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2154C2-0B4E-497C-8EE0-BF8DD842C431}" type="slidenum">
              <a:rPr lang="en-US" smtClean="0"/>
              <a:t>‹#›</a:t>
            </a:fld>
            <a:endParaRPr lang="en-US" dirty="0"/>
          </a:p>
        </p:txBody>
      </p:sp>
    </p:spTree>
    <p:extLst>
      <p:ext uri="{BB962C8B-B14F-4D97-AF65-F5344CB8AC3E}">
        <p14:creationId xmlns:p14="http://schemas.microsoft.com/office/powerpoint/2010/main" val="76199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96664-0C95-4F2C-9E8E-6B1A80FCC77A}" type="datetimeFigureOut">
              <a:rPr lang="en-US" smtClean="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2154C2-0B4E-497C-8EE0-BF8DD842C431}" type="slidenum">
              <a:rPr lang="en-US" smtClean="0"/>
              <a:t>‹#›</a:t>
            </a:fld>
            <a:endParaRPr lang="en-US" dirty="0"/>
          </a:p>
        </p:txBody>
      </p:sp>
    </p:spTree>
    <p:extLst>
      <p:ext uri="{BB962C8B-B14F-4D97-AF65-F5344CB8AC3E}">
        <p14:creationId xmlns:p14="http://schemas.microsoft.com/office/powerpoint/2010/main" val="350243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96664-0C95-4F2C-9E8E-6B1A80FCC77A}" type="datetimeFigureOut">
              <a:rPr lang="en-US" smtClean="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2154C2-0B4E-497C-8EE0-BF8DD842C431}" type="slidenum">
              <a:rPr lang="en-US" smtClean="0"/>
              <a:t>‹#›</a:t>
            </a:fld>
            <a:endParaRPr lang="en-US" dirty="0"/>
          </a:p>
        </p:txBody>
      </p:sp>
    </p:spTree>
    <p:extLst>
      <p:ext uri="{BB962C8B-B14F-4D97-AF65-F5344CB8AC3E}">
        <p14:creationId xmlns:p14="http://schemas.microsoft.com/office/powerpoint/2010/main" val="98063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96664-0C95-4F2C-9E8E-6B1A80FCC77A}" type="datetimeFigureOut">
              <a:rPr lang="en-US" smtClean="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2154C2-0B4E-497C-8EE0-BF8DD842C431}" type="slidenum">
              <a:rPr lang="en-US" smtClean="0"/>
              <a:t>‹#›</a:t>
            </a:fld>
            <a:endParaRPr lang="en-US" dirty="0"/>
          </a:p>
        </p:txBody>
      </p:sp>
    </p:spTree>
    <p:extLst>
      <p:ext uri="{BB962C8B-B14F-4D97-AF65-F5344CB8AC3E}">
        <p14:creationId xmlns:p14="http://schemas.microsoft.com/office/powerpoint/2010/main" val="7733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896664-0C95-4F2C-9E8E-6B1A80FCC77A}" type="datetimeFigureOut">
              <a:rPr lang="en-US" smtClean="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2154C2-0B4E-497C-8EE0-BF8DD842C431}" type="slidenum">
              <a:rPr lang="en-US" smtClean="0"/>
              <a:t>‹#›</a:t>
            </a:fld>
            <a:endParaRPr lang="en-US" dirty="0"/>
          </a:p>
        </p:txBody>
      </p:sp>
    </p:spTree>
    <p:extLst>
      <p:ext uri="{BB962C8B-B14F-4D97-AF65-F5344CB8AC3E}">
        <p14:creationId xmlns:p14="http://schemas.microsoft.com/office/powerpoint/2010/main" val="112583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896664-0C95-4F2C-9E8E-6B1A80FCC77A}" type="datetimeFigureOut">
              <a:rPr lang="en-US" smtClean="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2154C2-0B4E-497C-8EE0-BF8DD842C431}" type="slidenum">
              <a:rPr lang="en-US" smtClean="0"/>
              <a:t>‹#›</a:t>
            </a:fld>
            <a:endParaRPr lang="en-US" dirty="0"/>
          </a:p>
        </p:txBody>
      </p:sp>
    </p:spTree>
    <p:extLst>
      <p:ext uri="{BB962C8B-B14F-4D97-AF65-F5344CB8AC3E}">
        <p14:creationId xmlns:p14="http://schemas.microsoft.com/office/powerpoint/2010/main" val="1010561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896664-0C95-4F2C-9E8E-6B1A80FCC77A}" type="datetimeFigureOut">
              <a:rPr lang="en-US" smtClean="0"/>
              <a:t>5/23/2018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2154C2-0B4E-497C-8EE0-BF8DD842C431}" type="slidenum">
              <a:rPr lang="en-US" smtClean="0"/>
              <a:t>‹#›</a:t>
            </a:fld>
            <a:endParaRPr lang="en-US" dirty="0"/>
          </a:p>
        </p:txBody>
      </p:sp>
    </p:spTree>
    <p:extLst>
      <p:ext uri="{BB962C8B-B14F-4D97-AF65-F5344CB8AC3E}">
        <p14:creationId xmlns:p14="http://schemas.microsoft.com/office/powerpoint/2010/main" val="76872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96664-0C95-4F2C-9E8E-6B1A80FCC77A}" type="datetimeFigureOut">
              <a:rPr lang="en-US" smtClean="0"/>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2154C2-0B4E-497C-8EE0-BF8DD842C431}" type="slidenum">
              <a:rPr lang="en-US" smtClean="0"/>
              <a:t>‹#›</a:t>
            </a:fld>
            <a:endParaRPr lang="en-US" dirty="0"/>
          </a:p>
        </p:txBody>
      </p:sp>
    </p:spTree>
    <p:extLst>
      <p:ext uri="{BB962C8B-B14F-4D97-AF65-F5344CB8AC3E}">
        <p14:creationId xmlns:p14="http://schemas.microsoft.com/office/powerpoint/2010/main" val="380761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96664-0C95-4F2C-9E8E-6B1A80FCC77A}" type="datetimeFigureOut">
              <a:rPr lang="en-US" smtClean="0"/>
              <a:t>5/23/2018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2154C2-0B4E-497C-8EE0-BF8DD842C431}" type="slidenum">
              <a:rPr lang="en-US" smtClean="0"/>
              <a:t>‹#›</a:t>
            </a:fld>
            <a:endParaRPr lang="en-US" dirty="0"/>
          </a:p>
        </p:txBody>
      </p:sp>
    </p:spTree>
    <p:extLst>
      <p:ext uri="{BB962C8B-B14F-4D97-AF65-F5344CB8AC3E}">
        <p14:creationId xmlns:p14="http://schemas.microsoft.com/office/powerpoint/2010/main" val="300383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896664-0C95-4F2C-9E8E-6B1A80FCC77A}" type="datetimeFigureOut">
              <a:rPr lang="en-US" smtClean="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2154C2-0B4E-497C-8EE0-BF8DD842C431}" type="slidenum">
              <a:rPr lang="en-US" smtClean="0"/>
              <a:t>‹#›</a:t>
            </a:fld>
            <a:endParaRPr lang="en-US" dirty="0"/>
          </a:p>
        </p:txBody>
      </p:sp>
    </p:spTree>
    <p:extLst>
      <p:ext uri="{BB962C8B-B14F-4D97-AF65-F5344CB8AC3E}">
        <p14:creationId xmlns:p14="http://schemas.microsoft.com/office/powerpoint/2010/main" val="60199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896664-0C95-4F2C-9E8E-6B1A80FCC77A}" type="datetimeFigureOut">
              <a:rPr lang="en-US" smtClean="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2154C2-0B4E-497C-8EE0-BF8DD842C431}" type="slidenum">
              <a:rPr lang="en-US" smtClean="0"/>
              <a:t>‹#›</a:t>
            </a:fld>
            <a:endParaRPr lang="en-US" dirty="0"/>
          </a:p>
        </p:txBody>
      </p:sp>
    </p:spTree>
    <p:extLst>
      <p:ext uri="{BB962C8B-B14F-4D97-AF65-F5344CB8AC3E}">
        <p14:creationId xmlns:p14="http://schemas.microsoft.com/office/powerpoint/2010/main" val="38288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96664-0C95-4F2C-9E8E-6B1A80FCC77A}" type="datetimeFigureOut">
              <a:rPr lang="en-US" smtClean="0"/>
              <a:t>5/23/2018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154C2-0B4E-497C-8EE0-BF8DD842C431}" type="slidenum">
              <a:rPr lang="en-US" smtClean="0"/>
              <a:t>‹#›</a:t>
            </a:fld>
            <a:endParaRPr lang="en-US" dirty="0"/>
          </a:p>
        </p:txBody>
      </p:sp>
    </p:spTree>
    <p:extLst>
      <p:ext uri="{BB962C8B-B14F-4D97-AF65-F5344CB8AC3E}">
        <p14:creationId xmlns:p14="http://schemas.microsoft.com/office/powerpoint/2010/main" val="198651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blackrock.com/investing/insights/retirement/retirement-considerations"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organstanley.com/ideas/identity-theft-protection"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6482" y="1064712"/>
            <a:ext cx="7528143" cy="923330"/>
          </a:xfrm>
          <a:prstGeom prst="rect">
            <a:avLst/>
          </a:prstGeom>
          <a:noFill/>
        </p:spPr>
        <p:txBody>
          <a:bodyPr wrap="square" rtlCol="0">
            <a:spAutoFit/>
          </a:bodyPr>
          <a:lstStyle/>
          <a:p>
            <a:r>
              <a:rPr lang="en-US" dirty="0" err="1" smtClean="0"/>
              <a:t>Sriam</a:t>
            </a:r>
            <a:r>
              <a:rPr lang="en-US" dirty="0" smtClean="0"/>
              <a:t>, because of the size of the infographics, I couldn’t fit several into the small PowerPoint pane, but when I snipped the images, I tried to give you an idea of their essence.</a:t>
            </a:r>
            <a:endParaRPr lang="en-US" dirty="0"/>
          </a:p>
        </p:txBody>
      </p:sp>
    </p:spTree>
    <p:extLst>
      <p:ext uri="{BB962C8B-B14F-4D97-AF65-F5344CB8AC3E}">
        <p14:creationId xmlns:p14="http://schemas.microsoft.com/office/powerpoint/2010/main" val="2475214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2585" y="750277"/>
            <a:ext cx="8286127" cy="1600438"/>
          </a:xfrm>
          <a:prstGeom prst="rect">
            <a:avLst/>
          </a:prstGeom>
          <a:noFill/>
        </p:spPr>
        <p:txBody>
          <a:bodyPr wrap="square" rtlCol="0">
            <a:spAutoFit/>
          </a:bodyPr>
          <a:lstStyle/>
          <a:p>
            <a:r>
              <a:rPr lang="en-US" sz="1400" b="1" dirty="0" smtClean="0"/>
              <a:t>PIMCO: static (</a:t>
            </a:r>
            <a:r>
              <a:rPr lang="en-US" sz="1400" b="1" dirty="0"/>
              <a:t>F</a:t>
            </a:r>
            <a:r>
              <a:rPr lang="en-US" sz="1400" b="1" dirty="0" smtClean="0"/>
              <a:t>acebook)</a:t>
            </a:r>
          </a:p>
          <a:p>
            <a:r>
              <a:rPr lang="en-US" sz="1400" dirty="0" smtClean="0"/>
              <a:t>Not bad.  The subdued gray background is nice, but note how the green lettering doesn't stand out, instead seeming to bleed into the background.  A higher-contrast color should have been used.  But the sine curves are effective.  In the title, good use of the white lettering against the dark blue background—see how they message stands out?</a:t>
            </a:r>
            <a:endParaRPr lang="en-US" sz="1400" dirty="0"/>
          </a:p>
          <a:p>
            <a:r>
              <a:rPr lang="en-US" sz="1400" dirty="0"/>
              <a:t>https://www.facebook.com/PIMCO/photos/a.10150783308786059.391165.54892506058/10154134229651059/?type=3&amp;theater</a:t>
            </a:r>
          </a:p>
        </p:txBody>
      </p:sp>
      <p:pic>
        <p:nvPicPr>
          <p:cNvPr id="3" name="Picture 2" descr="No automatic alt text available."/>
          <p:cNvPicPr/>
          <p:nvPr/>
        </p:nvPicPr>
        <p:blipFill>
          <a:blip r:embed="rId2">
            <a:extLst>
              <a:ext uri="{28A0092B-C50C-407E-A947-70E740481C1C}">
                <a14:useLocalDpi xmlns:a14="http://schemas.microsoft.com/office/drawing/2010/main" val="0"/>
              </a:ext>
            </a:extLst>
          </a:blip>
          <a:srcRect/>
          <a:stretch>
            <a:fillRect/>
          </a:stretch>
        </p:blipFill>
        <p:spPr bwMode="auto">
          <a:xfrm>
            <a:off x="3171092" y="2743932"/>
            <a:ext cx="5943600" cy="3105150"/>
          </a:xfrm>
          <a:prstGeom prst="rect">
            <a:avLst/>
          </a:prstGeom>
          <a:noFill/>
          <a:ln>
            <a:noFill/>
          </a:ln>
        </p:spPr>
      </p:pic>
    </p:spTree>
    <p:extLst>
      <p:ext uri="{BB962C8B-B14F-4D97-AF65-F5344CB8AC3E}">
        <p14:creationId xmlns:p14="http://schemas.microsoft.com/office/powerpoint/2010/main" val="348778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4277" y="890954"/>
            <a:ext cx="7127631" cy="1446550"/>
          </a:xfrm>
          <a:prstGeom prst="rect">
            <a:avLst/>
          </a:prstGeom>
          <a:noFill/>
        </p:spPr>
        <p:txBody>
          <a:bodyPr wrap="square" rtlCol="0">
            <a:spAutoFit/>
          </a:bodyPr>
          <a:lstStyle/>
          <a:p>
            <a:r>
              <a:rPr lang="en-US" sz="1400" b="1" dirty="0"/>
              <a:t>American </a:t>
            </a:r>
            <a:r>
              <a:rPr lang="en-US" sz="1400" b="1" dirty="0" smtClean="0"/>
              <a:t>Funds: static (on Facebook)</a:t>
            </a:r>
          </a:p>
          <a:p>
            <a:r>
              <a:rPr lang="en-US" sz="1400" dirty="0" smtClean="0"/>
              <a:t>Very good!  Three very contrasting colors.  The icons communicate their purpose very well. But it would be better if the white lettering was brighter and provided sharper contrast with the background colors.</a:t>
            </a:r>
            <a:endParaRPr lang="en-US" sz="1400" dirty="0"/>
          </a:p>
          <a:p>
            <a:r>
              <a:rPr lang="en-US" sz="1400" dirty="0"/>
              <a:t>https://www.facebook.com/americanfunds/</a:t>
            </a:r>
          </a:p>
          <a:p>
            <a:endParaRPr lang="en-US" dirty="0"/>
          </a:p>
        </p:txBody>
      </p:sp>
      <p:pic>
        <p:nvPicPr>
          <p:cNvPr id="3" name="Picture 2"/>
          <p:cNvPicPr/>
          <p:nvPr/>
        </p:nvPicPr>
        <p:blipFill>
          <a:blip r:embed="rId2"/>
          <a:stretch>
            <a:fillRect/>
          </a:stretch>
        </p:blipFill>
        <p:spPr>
          <a:xfrm>
            <a:off x="4196495" y="2454519"/>
            <a:ext cx="3705225" cy="3543300"/>
          </a:xfrm>
          <a:prstGeom prst="rect">
            <a:avLst/>
          </a:prstGeom>
        </p:spPr>
      </p:pic>
    </p:spTree>
    <p:extLst>
      <p:ext uri="{BB962C8B-B14F-4D97-AF65-F5344CB8AC3E}">
        <p14:creationId xmlns:p14="http://schemas.microsoft.com/office/powerpoint/2010/main" val="1649851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0077" y="726830"/>
            <a:ext cx="9432098" cy="954107"/>
          </a:xfrm>
          <a:prstGeom prst="rect">
            <a:avLst/>
          </a:prstGeom>
          <a:noFill/>
        </p:spPr>
        <p:txBody>
          <a:bodyPr wrap="square" rtlCol="0">
            <a:spAutoFit/>
          </a:bodyPr>
          <a:lstStyle/>
          <a:p>
            <a:r>
              <a:rPr lang="en-US" sz="1400" b="1" dirty="0" smtClean="0"/>
              <a:t>Fidelity: static</a:t>
            </a:r>
          </a:p>
          <a:p>
            <a:r>
              <a:rPr lang="en-US" sz="1400" dirty="0" smtClean="0"/>
              <a:t>Brilliant!  Outstanding use of high-contrast colors.  See how effective the subdued gray background is?  The graphics are clear and sharp, and the graphic delivers its message very effectively.</a:t>
            </a:r>
            <a:endParaRPr lang="en-US" sz="1400" dirty="0"/>
          </a:p>
          <a:p>
            <a:r>
              <a:rPr lang="en-US" sz="1400" dirty="0"/>
              <a:t>http://images.stationfour.com/portfolio/detail/FNF-Infographic/fnf-presentation-2.jpg</a:t>
            </a:r>
          </a:p>
        </p:txBody>
      </p:sp>
      <p:pic>
        <p:nvPicPr>
          <p:cNvPr id="3" name="Picture 2" descr="http://images.stationfour.com/portfolio/detail/FNF-Infographic/fnf-presentation-2.jpg"/>
          <p:cNvPicPr/>
          <p:nvPr/>
        </p:nvPicPr>
        <p:blipFill>
          <a:blip r:embed="rId2">
            <a:extLst>
              <a:ext uri="{28A0092B-C50C-407E-A947-70E740481C1C}">
                <a14:useLocalDpi xmlns:a14="http://schemas.microsoft.com/office/drawing/2010/main" val="0"/>
              </a:ext>
            </a:extLst>
          </a:blip>
          <a:srcRect/>
          <a:stretch>
            <a:fillRect/>
          </a:stretch>
        </p:blipFill>
        <p:spPr bwMode="auto">
          <a:xfrm>
            <a:off x="3253154" y="1960880"/>
            <a:ext cx="5943600" cy="4897120"/>
          </a:xfrm>
          <a:prstGeom prst="rect">
            <a:avLst/>
          </a:prstGeom>
          <a:noFill/>
          <a:ln>
            <a:noFill/>
          </a:ln>
        </p:spPr>
      </p:pic>
    </p:spTree>
    <p:extLst>
      <p:ext uri="{BB962C8B-B14F-4D97-AF65-F5344CB8AC3E}">
        <p14:creationId xmlns:p14="http://schemas.microsoft.com/office/powerpoint/2010/main" val="275911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11944" y="2339119"/>
            <a:ext cx="3143250" cy="3305175"/>
          </a:xfrm>
          <a:prstGeom prst="rect">
            <a:avLst/>
          </a:prstGeom>
        </p:spPr>
      </p:pic>
      <p:sp>
        <p:nvSpPr>
          <p:cNvPr id="5" name="TextBox 4"/>
          <p:cNvSpPr txBox="1"/>
          <p:nvPr/>
        </p:nvSpPr>
        <p:spPr>
          <a:xfrm>
            <a:off x="1681769" y="863344"/>
            <a:ext cx="8159261" cy="1600438"/>
          </a:xfrm>
          <a:prstGeom prst="rect">
            <a:avLst/>
          </a:prstGeom>
          <a:noFill/>
        </p:spPr>
        <p:txBody>
          <a:bodyPr wrap="square" rtlCol="0">
            <a:spAutoFit/>
          </a:bodyPr>
          <a:lstStyle/>
          <a:p>
            <a:r>
              <a:rPr lang="en-US" sz="1400" b="1" dirty="0" smtClean="0"/>
              <a:t>BlackRock: static</a:t>
            </a:r>
          </a:p>
          <a:p>
            <a:r>
              <a:rPr lang="en-US" sz="1400" dirty="0" smtClean="0"/>
              <a:t>The biggest problem?  Text-heavy.  Well-done, but not striking.  The white lettering should be brighter and in greater contrast with the background colors.  Is the use of purple necessary?  The purple background doesn’t contrast as well with the white lettering as the other colors.</a:t>
            </a:r>
          </a:p>
          <a:p>
            <a:endParaRPr lang="en-US" sz="1400" dirty="0"/>
          </a:p>
          <a:p>
            <a:r>
              <a:rPr lang="en-US" sz="1400" u="sng" dirty="0">
                <a:hlinkClick r:id="rId3"/>
              </a:rPr>
              <a:t>https://www.blackrock.com/investing/insights/retirement/retirement-considerations</a:t>
            </a:r>
            <a:endParaRPr lang="en-US" sz="1400" dirty="0"/>
          </a:p>
          <a:p>
            <a:endParaRPr lang="en-US" sz="1400" dirty="0"/>
          </a:p>
        </p:txBody>
      </p:sp>
    </p:spTree>
    <p:extLst>
      <p:ext uri="{BB962C8B-B14F-4D97-AF65-F5344CB8AC3E}">
        <p14:creationId xmlns:p14="http://schemas.microsoft.com/office/powerpoint/2010/main" val="396304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1534" y="814192"/>
            <a:ext cx="7465513" cy="923330"/>
          </a:xfrm>
          <a:prstGeom prst="rect">
            <a:avLst/>
          </a:prstGeom>
          <a:noFill/>
        </p:spPr>
        <p:txBody>
          <a:bodyPr wrap="square" rtlCol="0">
            <a:spAutoFit/>
          </a:bodyPr>
          <a:lstStyle/>
          <a:p>
            <a:r>
              <a:rPr lang="en-US" dirty="0" smtClean="0"/>
              <a:t>BlackRock: video</a:t>
            </a:r>
          </a:p>
          <a:p>
            <a:r>
              <a:rPr lang="en-US" dirty="0" smtClean="0"/>
              <a:t>Excellently done.  Treats the subject in a fluid and easy to understand manner.</a:t>
            </a:r>
          </a:p>
          <a:p>
            <a:r>
              <a:rPr lang="en-US" dirty="0" smtClean="0"/>
              <a:t>https://www.youtube.com/watch?v=gvLRX7XWunM</a:t>
            </a:r>
            <a:endParaRPr lang="en-US" dirty="0"/>
          </a:p>
        </p:txBody>
      </p:sp>
      <p:pic>
        <p:nvPicPr>
          <p:cNvPr id="3" name="Picture 2"/>
          <p:cNvPicPr>
            <a:picLocks/>
          </p:cNvPicPr>
          <p:nvPr/>
        </p:nvPicPr>
        <p:blipFill>
          <a:blip r:embed="rId2"/>
          <a:stretch>
            <a:fillRect/>
          </a:stretch>
        </p:blipFill>
        <p:spPr>
          <a:xfrm>
            <a:off x="3362390" y="1702628"/>
            <a:ext cx="4607719" cy="3529013"/>
          </a:xfrm>
          <a:prstGeom prst="rect">
            <a:avLst/>
          </a:prstGeom>
        </p:spPr>
      </p:pic>
    </p:spTree>
    <p:extLst>
      <p:ext uri="{BB962C8B-B14F-4D97-AF65-F5344CB8AC3E}">
        <p14:creationId xmlns:p14="http://schemas.microsoft.com/office/powerpoint/2010/main" val="282876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1908" y="726831"/>
            <a:ext cx="7690338" cy="1785104"/>
          </a:xfrm>
          <a:prstGeom prst="rect">
            <a:avLst/>
          </a:prstGeom>
          <a:noFill/>
        </p:spPr>
        <p:txBody>
          <a:bodyPr wrap="square" rtlCol="0">
            <a:spAutoFit/>
          </a:bodyPr>
          <a:lstStyle/>
          <a:p>
            <a:r>
              <a:rPr lang="en-US" sz="1400" b="1" dirty="0" smtClean="0"/>
              <a:t>JPMorganChase: static</a:t>
            </a:r>
            <a:endParaRPr lang="en-US" sz="1400" dirty="0"/>
          </a:p>
          <a:p>
            <a:r>
              <a:rPr lang="en-US" sz="1400" dirty="0" smtClean="0"/>
              <a:t>Very effective.  The use of rollercoaster imagery is smart—and the blue-sky background is an ironic contrast.  Good use of color theory—the orange is very striking.  Plus the graphics tell the story.</a:t>
            </a:r>
          </a:p>
          <a:p>
            <a:r>
              <a:rPr lang="en-US" sz="1400" dirty="0"/>
              <a:t>https://www.jpmorganchase.com/corporate/institute/infographic-weathering-volatility.htm</a:t>
            </a:r>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4644903" y="2353408"/>
            <a:ext cx="3324225" cy="3886200"/>
          </a:xfrm>
          <a:prstGeom prst="rect">
            <a:avLst/>
          </a:prstGeom>
        </p:spPr>
      </p:pic>
    </p:spTree>
    <p:extLst>
      <p:ext uri="{BB962C8B-B14F-4D97-AF65-F5344CB8AC3E}">
        <p14:creationId xmlns:p14="http://schemas.microsoft.com/office/powerpoint/2010/main" val="1640225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1917" y="1243078"/>
            <a:ext cx="6048375" cy="5048250"/>
          </a:xfrm>
          <a:prstGeom prst="rect">
            <a:avLst/>
          </a:prstGeom>
        </p:spPr>
      </p:pic>
      <p:sp>
        <p:nvSpPr>
          <p:cNvPr id="3" name="TextBox 2"/>
          <p:cNvSpPr txBox="1"/>
          <p:nvPr/>
        </p:nvSpPr>
        <p:spPr>
          <a:xfrm>
            <a:off x="1490597" y="501041"/>
            <a:ext cx="8655485" cy="1015663"/>
          </a:xfrm>
          <a:prstGeom prst="rect">
            <a:avLst/>
          </a:prstGeom>
          <a:noFill/>
        </p:spPr>
        <p:txBody>
          <a:bodyPr wrap="square" rtlCol="0">
            <a:spAutoFit/>
          </a:bodyPr>
          <a:lstStyle/>
          <a:p>
            <a:r>
              <a:rPr lang="en-US" sz="1400" dirty="0" smtClean="0"/>
              <a:t>JPMorgan: video</a:t>
            </a:r>
            <a:endParaRPr lang="en-US" sz="1400" dirty="0" smtClean="0">
              <a:solidFill>
                <a:srgbClr val="FF0000"/>
              </a:solidFill>
            </a:endParaRPr>
          </a:p>
          <a:p>
            <a:r>
              <a:rPr lang="en-US" sz="1400" dirty="0" smtClean="0"/>
              <a:t>Excellently done.  Treats the subject in a fluid and easy to understand manner.</a:t>
            </a:r>
          </a:p>
          <a:p>
            <a:r>
              <a:rPr lang="en-US" sz="1400" dirty="0" smtClean="0"/>
              <a:t>https://www.youtube.com/watch?v=gvLRX7XWunM</a:t>
            </a:r>
          </a:p>
          <a:p>
            <a:endParaRPr lang="en-US" dirty="0"/>
          </a:p>
        </p:txBody>
      </p:sp>
    </p:spTree>
    <p:extLst>
      <p:ext uri="{BB962C8B-B14F-4D97-AF65-F5344CB8AC3E}">
        <p14:creationId xmlns:p14="http://schemas.microsoft.com/office/powerpoint/2010/main" val="427869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9876" y="750277"/>
            <a:ext cx="8510633" cy="1231106"/>
          </a:xfrm>
          <a:prstGeom prst="rect">
            <a:avLst/>
          </a:prstGeom>
          <a:noFill/>
        </p:spPr>
        <p:txBody>
          <a:bodyPr wrap="square" rtlCol="0">
            <a:spAutoFit/>
          </a:bodyPr>
          <a:lstStyle/>
          <a:p>
            <a:r>
              <a:rPr lang="en-US" sz="1400" b="1" dirty="0"/>
              <a:t>Morgan </a:t>
            </a:r>
            <a:r>
              <a:rPr lang="en-US" sz="1400" b="1" dirty="0" smtClean="0"/>
              <a:t>Stanley: interactive video</a:t>
            </a:r>
            <a:endParaRPr lang="en-US" sz="1400" b="1" dirty="0"/>
          </a:p>
          <a:p>
            <a:r>
              <a:rPr lang="en-US" sz="1400" dirty="0" smtClean="0"/>
              <a:t>Excellent.  Although only a portion of the infographic can be shown here, it’s interactive and contains video.  Visually it’s striking and demonstrates Morgan’s technological and intellectual sophistication.</a:t>
            </a:r>
            <a:endParaRPr lang="en-US" sz="1400" dirty="0"/>
          </a:p>
          <a:p>
            <a:r>
              <a:rPr lang="en-US" sz="1400" u="sng" dirty="0">
                <a:hlinkClick r:id="rId2"/>
              </a:rPr>
              <a:t>https://www.morganstanley.com/ideas/identity-theft-protection</a:t>
            </a:r>
            <a:endParaRPr lang="en-US" sz="1400" dirty="0"/>
          </a:p>
          <a:p>
            <a:r>
              <a:rPr lang="en-US" dirty="0"/>
              <a:t> </a:t>
            </a:r>
          </a:p>
        </p:txBody>
      </p:sp>
      <p:pic>
        <p:nvPicPr>
          <p:cNvPr id="3" name="Picture 2"/>
          <p:cNvPicPr>
            <a:picLocks noChangeAspect="1"/>
          </p:cNvPicPr>
          <p:nvPr/>
        </p:nvPicPr>
        <p:blipFill>
          <a:blip r:embed="rId3"/>
          <a:stretch>
            <a:fillRect/>
          </a:stretch>
        </p:blipFill>
        <p:spPr>
          <a:xfrm>
            <a:off x="3456943" y="1637456"/>
            <a:ext cx="4133850" cy="4319588"/>
          </a:xfrm>
          <a:prstGeom prst="rect">
            <a:avLst/>
          </a:prstGeom>
        </p:spPr>
      </p:pic>
    </p:spTree>
    <p:extLst>
      <p:ext uri="{BB962C8B-B14F-4D97-AF65-F5344CB8AC3E}">
        <p14:creationId xmlns:p14="http://schemas.microsoft.com/office/powerpoint/2010/main" val="54518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14662" y="1009650"/>
            <a:ext cx="6162675" cy="4838700"/>
          </a:xfrm>
          <a:prstGeom prst="rect">
            <a:avLst/>
          </a:prstGeom>
        </p:spPr>
      </p:pic>
      <p:sp>
        <p:nvSpPr>
          <p:cNvPr id="3" name="TextBox 2"/>
          <p:cNvSpPr txBox="1"/>
          <p:nvPr/>
        </p:nvSpPr>
        <p:spPr>
          <a:xfrm>
            <a:off x="2242159" y="388307"/>
            <a:ext cx="5686816" cy="646331"/>
          </a:xfrm>
          <a:prstGeom prst="rect">
            <a:avLst/>
          </a:prstGeom>
          <a:noFill/>
        </p:spPr>
        <p:txBody>
          <a:bodyPr wrap="square" rtlCol="0">
            <a:spAutoFit/>
          </a:bodyPr>
          <a:lstStyle/>
          <a:p>
            <a:r>
              <a:rPr lang="en-US" dirty="0" smtClean="0"/>
              <a:t>Morgan Stanley: YouTube video</a:t>
            </a:r>
          </a:p>
          <a:p>
            <a:r>
              <a:rPr lang="en-US" dirty="0" smtClean="0"/>
              <a:t>An excellent approach to a difficult subject.</a:t>
            </a:r>
            <a:endParaRPr lang="en-US" dirty="0"/>
          </a:p>
        </p:txBody>
      </p:sp>
    </p:spTree>
    <p:extLst>
      <p:ext uri="{BB962C8B-B14F-4D97-AF65-F5344CB8AC3E}">
        <p14:creationId xmlns:p14="http://schemas.microsoft.com/office/powerpoint/2010/main" val="399474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6369" y="984738"/>
            <a:ext cx="6822831" cy="1055077"/>
          </a:xfrm>
          <a:prstGeom prst="rect">
            <a:avLst/>
          </a:prstGeom>
          <a:noFill/>
        </p:spPr>
        <p:txBody>
          <a:bodyPr wrap="square" rtlCol="0">
            <a:spAutoFit/>
          </a:bodyPr>
          <a:lstStyle/>
          <a:p>
            <a:endParaRPr lang="en-US" dirty="0"/>
          </a:p>
        </p:txBody>
      </p:sp>
      <p:sp>
        <p:nvSpPr>
          <p:cNvPr id="3" name="TextBox 2"/>
          <p:cNvSpPr txBox="1"/>
          <p:nvPr/>
        </p:nvSpPr>
        <p:spPr>
          <a:xfrm>
            <a:off x="1312985" y="984738"/>
            <a:ext cx="8088923" cy="954107"/>
          </a:xfrm>
          <a:prstGeom prst="rect">
            <a:avLst/>
          </a:prstGeom>
          <a:noFill/>
        </p:spPr>
        <p:txBody>
          <a:bodyPr wrap="square" rtlCol="0">
            <a:spAutoFit/>
          </a:bodyPr>
          <a:lstStyle/>
          <a:p>
            <a:r>
              <a:rPr lang="en-US" sz="1400" b="1" dirty="0"/>
              <a:t>Goldman </a:t>
            </a:r>
            <a:r>
              <a:rPr lang="en-US" sz="1400" b="1" dirty="0" smtClean="0"/>
              <a:t>Sachs: static</a:t>
            </a:r>
            <a:endParaRPr lang="en-US" sz="1400" b="1" dirty="0"/>
          </a:p>
          <a:p>
            <a:r>
              <a:rPr lang="en-US" sz="1400" dirty="0" smtClean="0"/>
              <a:t>Very well done.  The use of a black background is interesting—it provides high contrast with the other colors effortlessly.  The way the images progress from one idea to another is also very smart through the “pipeline.”</a:t>
            </a:r>
            <a:endParaRPr lang="en-US" sz="1400" dirty="0"/>
          </a:p>
          <a:p>
            <a:r>
              <a:rPr lang="en-US" sz="1400" dirty="0"/>
              <a:t>http://www.goldmansachs.com/our-thinking/pages/internet-of-things/infographic-800x3188.png</a:t>
            </a:r>
          </a:p>
        </p:txBody>
      </p:sp>
      <p:pic>
        <p:nvPicPr>
          <p:cNvPr id="4" name="Picture 3"/>
          <p:cNvPicPr>
            <a:picLocks noChangeAspect="1"/>
          </p:cNvPicPr>
          <p:nvPr/>
        </p:nvPicPr>
        <p:blipFill>
          <a:blip r:embed="rId2"/>
          <a:stretch>
            <a:fillRect/>
          </a:stretch>
        </p:blipFill>
        <p:spPr>
          <a:xfrm>
            <a:off x="4388701" y="2183939"/>
            <a:ext cx="3286125" cy="3629025"/>
          </a:xfrm>
          <a:prstGeom prst="rect">
            <a:avLst/>
          </a:prstGeom>
        </p:spPr>
      </p:pic>
    </p:spTree>
    <p:extLst>
      <p:ext uri="{BB962C8B-B14F-4D97-AF65-F5344CB8AC3E}">
        <p14:creationId xmlns:p14="http://schemas.microsoft.com/office/powerpoint/2010/main" val="319666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143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438</Words>
  <Application>Microsoft Office PowerPoint</Application>
  <PresentationFormat>Widescreen</PresentationFormat>
  <Paragraphs>33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Wheeler, Wolcott</dc:creator>
  <cp:lastModifiedBy>Wolcott Wheeler</cp:lastModifiedBy>
  <cp:revision>52</cp:revision>
  <dcterms:created xsi:type="dcterms:W3CDTF">2017-05-19T16:05:59Z</dcterms:created>
  <dcterms:modified xsi:type="dcterms:W3CDTF">2018-05-23T21:50:08Z</dcterms:modified>
</cp:coreProperties>
</file>